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3" r:id="rId6"/>
    <p:sldId id="261" r:id="rId7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1;g47ee21057d_0_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Google Shape;52;g47ee21057d_0_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8;p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0" name="Google Shape;59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71;g47ee21057d_0_2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Google Shape;72;g47ee21057d_0_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92;g47ee21057d_0_5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Google Shape;93;g47ee21057d_0_5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58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59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99;g47ee21057d_0_6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Google Shape;100;g47ee21057d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8552D-DB1D-4070-B221-A2A76DE1EA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384B3-D80F-42DC-9C64-A650443023D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D4467-54AA-4C28-9520-F7D52C3DC36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5A1DD-EFA8-4189-B762-E88E0FE3925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7700-8E0B-4975-A0F2-467A8E4C675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C67FD-DE81-44A7-8903-835A82542FB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CFBE2-957C-4B8B-9FB2-AA461FCE41F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C57B6-AA14-4DBB-B13D-09A2DCE49DA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299BB-C8BA-444D-AEE8-62BA5582995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02C879-8752-4DB4-B124-00369457426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A03F1-D665-4BF2-B592-0D307B13A78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F9F78DF1-ADAB-48EC-81B9-5689E1253B7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71" r:id="rId8"/>
    <p:sldLayoutId id="2147483663" r:id="rId9"/>
    <p:sldLayoutId id="2147483662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605300" y="1337163"/>
            <a:ext cx="6405868" cy="31483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b="1" kern="0"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Impact"/>
                <a:ea typeface="Arial"/>
                <a:cs typeface="Arial"/>
                <a:sym typeface="Arial"/>
              </a:rPr>
              <a:t>Desigualdades y transversalidades.       </a:t>
            </a:r>
            <a:br>
              <a:rPr b="1" kern="0"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Impact"/>
                <a:ea typeface="Arial"/>
                <a:cs typeface="Arial"/>
                <a:sym typeface="Arial"/>
              </a:rPr>
            </a:br>
            <a:r>
              <a:rPr b="1" kern="0"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Impact"/>
                <a:ea typeface="Arial"/>
                <a:cs typeface="Arial"/>
                <a:sym typeface="Arial"/>
              </a:rPr>
              <a:t>Aprendizajes y expectativas de los  jóvenes  </a:t>
            </a:r>
            <a:br>
              <a:rPr b="1" kern="0"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Impact"/>
                <a:ea typeface="Arial"/>
                <a:cs typeface="Arial"/>
                <a:sym typeface="Arial"/>
              </a:rPr>
            </a:br>
            <a:r>
              <a:rPr b="1" kern="0"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Impact"/>
                <a:ea typeface="Arial"/>
                <a:cs typeface="Arial"/>
                <a:sym typeface="Arial"/>
              </a:rPr>
              <a:t>destinatarios de la educación secundaria obligatoria</a:t>
            </a:r>
          </a:p>
        </p:txBody>
      </p:sp>
      <p:sp>
        <p:nvSpPr>
          <p:cNvPr id="14339" name="Google Shape;55;p13"/>
          <p:cNvSpPr txBox="1">
            <a:spLocks noChangeArrowheads="1"/>
          </p:cNvSpPr>
          <p:nvPr/>
        </p:nvSpPr>
        <p:spPr bwMode="auto">
          <a:xfrm>
            <a:off x="0" y="4724400"/>
            <a:ext cx="4033838" cy="4191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s-ES" sz="1800">
                <a:solidFill>
                  <a:schemeClr val="tx2"/>
                </a:solidFill>
                <a:latin typeface="Impact" pitchFamily="34" charset="0"/>
                <a:sym typeface="Impact" pitchFamily="34" charset="0"/>
              </a:rPr>
              <a:t>Casenave, Gabriela - Recofsky, Marianela</a:t>
            </a:r>
          </a:p>
        </p:txBody>
      </p:sp>
      <p:pic>
        <p:nvPicPr>
          <p:cNvPr id="14340" name="Google Shape;56;p1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7300" y="98425"/>
            <a:ext cx="251936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61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2146300"/>
            <a:ext cx="31607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Google Shape;62;p14"/>
          <p:cNvSpPr txBox="1">
            <a:spLocks noChangeArrowheads="1"/>
          </p:cNvSpPr>
          <p:nvPr/>
        </p:nvSpPr>
        <p:spPr bwMode="auto">
          <a:xfrm>
            <a:off x="4686300" y="528638"/>
            <a:ext cx="43799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just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s-ES" sz="2400">
                <a:latin typeface="Impact" pitchFamily="34" charset="0"/>
                <a:sym typeface="Impact" pitchFamily="34" charset="0"/>
              </a:rPr>
              <a:t>“</a:t>
            </a:r>
            <a:r>
              <a:rPr lang="es-ES" sz="2000">
                <a:latin typeface="Impact" pitchFamily="34" charset="0"/>
                <a:sym typeface="Impact" pitchFamily="34" charset="0"/>
              </a:rPr>
              <a:t>La educación secundaria bajo el mandato de la inclusión. Sujetos, instituciones y prácticas”</a:t>
            </a:r>
            <a:endParaRPr lang="es-ES" sz="2000"/>
          </a:p>
        </p:txBody>
      </p:sp>
      <p:pic>
        <p:nvPicPr>
          <p:cNvPr id="16388" name="Google Shape;63;p1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7475" y="3763963"/>
            <a:ext cx="3170238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Google Shape;64;p14"/>
          <p:cNvSpPr/>
          <p:nvPr/>
        </p:nvSpPr>
        <p:spPr>
          <a:xfrm>
            <a:off x="122838" y="740425"/>
            <a:ext cx="4380003" cy="1131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Impact"/>
                <a:ea typeface="Arial"/>
                <a:cs typeface="Arial"/>
                <a:sym typeface="Arial"/>
              </a:rPr>
              <a:t>6 escuelas</a:t>
            </a:r>
          </a:p>
        </p:txBody>
      </p:sp>
      <p:sp>
        <p:nvSpPr>
          <p:cNvPr id="65" name="Google Shape;65;p14"/>
          <p:cNvSpPr/>
          <p:nvPr/>
        </p:nvSpPr>
        <p:spPr>
          <a:xfrm>
            <a:off x="122838" y="1871675"/>
            <a:ext cx="4379993" cy="802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FEFEF"/>
                </a:solidFill>
                <a:latin typeface="Impact"/>
                <a:ea typeface="Arial"/>
                <a:cs typeface="Arial"/>
                <a:sym typeface="Arial"/>
              </a:rPr>
              <a:t>Contextos diversos</a:t>
            </a:r>
          </a:p>
        </p:txBody>
      </p:sp>
      <p:sp>
        <p:nvSpPr>
          <p:cNvPr id="66" name="Google Shape;66;p14"/>
          <p:cNvSpPr/>
          <p:nvPr/>
        </p:nvSpPr>
        <p:spPr>
          <a:xfrm>
            <a:off x="61438" y="2700050"/>
            <a:ext cx="4502822" cy="10631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Impact"/>
                <a:ea typeface="Arial"/>
                <a:cs typeface="Arial"/>
                <a:sym typeface="Arial"/>
              </a:rPr>
              <a:t>Fragmentación</a:t>
            </a:r>
          </a:p>
        </p:txBody>
      </p:sp>
      <p:sp>
        <p:nvSpPr>
          <p:cNvPr id="67" name="Google Shape;67;p14"/>
          <p:cNvSpPr/>
          <p:nvPr/>
        </p:nvSpPr>
        <p:spPr>
          <a:xfrm>
            <a:off x="122838" y="78200"/>
            <a:ext cx="4379989" cy="7217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3F3F3"/>
                </a:solidFill>
                <a:latin typeface="Impact"/>
                <a:ea typeface="Arial"/>
                <a:cs typeface="Arial"/>
                <a:sym typeface="Arial"/>
              </a:rPr>
              <a:t>Obligatoriedad/Inclusión</a:t>
            </a:r>
          </a:p>
        </p:txBody>
      </p:sp>
      <p:sp>
        <p:nvSpPr>
          <p:cNvPr id="68" name="Google Shape;68;p14"/>
          <p:cNvSpPr/>
          <p:nvPr/>
        </p:nvSpPr>
        <p:spPr>
          <a:xfrm>
            <a:off x="732524" y="3745478"/>
            <a:ext cx="3160649" cy="577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Impact"/>
                <a:ea typeface="Arial"/>
                <a:cs typeface="Arial"/>
                <a:sym typeface="Arial"/>
              </a:rPr>
              <a:t>Desigualdad</a:t>
            </a:r>
          </a:p>
        </p:txBody>
      </p:sp>
      <p:sp>
        <p:nvSpPr>
          <p:cNvPr id="69" name="Google Shape;69;p14"/>
          <p:cNvSpPr/>
          <p:nvPr/>
        </p:nvSpPr>
        <p:spPr>
          <a:xfrm>
            <a:off x="61450" y="4286475"/>
            <a:ext cx="4441374" cy="8020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Impact"/>
                <a:ea typeface="Arial"/>
                <a:cs typeface="Arial"/>
                <a:sym typeface="Arial"/>
              </a:rPr>
              <a:t>Juvenil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oogle Shape;74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050" y="1311275"/>
            <a:ext cx="4044950" cy="3028950"/>
          </a:xfrm>
          <a:prstGeom prst="rect">
            <a:avLst/>
          </a:prstGeom>
          <a:noFill/>
          <a:ln w="76200">
            <a:solidFill>
              <a:srgbClr val="C27BA0"/>
            </a:solidFill>
            <a:round/>
            <a:headEnd type="none" w="sm" len="sm"/>
            <a:tailEnd type="none" w="sm" len="sm"/>
          </a:ln>
        </p:spPr>
      </p:pic>
      <p:sp>
        <p:nvSpPr>
          <p:cNvPr id="18440" name="Google Shape;62;p14"/>
          <p:cNvSpPr txBox="1">
            <a:spLocks noChangeArrowheads="1"/>
          </p:cNvSpPr>
          <p:nvPr/>
        </p:nvSpPr>
        <p:spPr bwMode="auto">
          <a:xfrm>
            <a:off x="3486150" y="0"/>
            <a:ext cx="20113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just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s-ES" sz="3600">
                <a:latin typeface="Impact" pitchFamily="34" charset="0"/>
                <a:sym typeface="Impact" pitchFamily="34" charset="0"/>
              </a:rPr>
              <a:t>2 PLANOS</a:t>
            </a:r>
            <a:endParaRPr lang="es-ES" sz="3600"/>
          </a:p>
        </p:txBody>
      </p:sp>
      <p:sp>
        <p:nvSpPr>
          <p:cNvPr id="18441" name="Google Shape;62;p14"/>
          <p:cNvSpPr txBox="1">
            <a:spLocks noChangeArrowheads="1"/>
          </p:cNvSpPr>
          <p:nvPr/>
        </p:nvSpPr>
        <p:spPr bwMode="auto">
          <a:xfrm>
            <a:off x="6532563" y="815975"/>
            <a:ext cx="2611437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s-ES" sz="2400">
                <a:latin typeface="Impact" pitchFamily="34" charset="0"/>
                <a:sym typeface="Impact" pitchFamily="34" charset="0"/>
              </a:rPr>
              <a:t>Micro-sociopolítico en el que los sujetos lo resignifican a través de sus prácticas en contextos educativos singulares</a:t>
            </a:r>
            <a:endParaRPr lang="es-ES" sz="2000"/>
          </a:p>
        </p:txBody>
      </p:sp>
      <p:sp>
        <p:nvSpPr>
          <p:cNvPr id="18442" name="Google Shape;62;p14"/>
          <p:cNvSpPr txBox="1">
            <a:spLocks noChangeArrowheads="1"/>
          </p:cNvSpPr>
          <p:nvPr/>
        </p:nvSpPr>
        <p:spPr bwMode="auto">
          <a:xfrm>
            <a:off x="0" y="950913"/>
            <a:ext cx="25114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s-ES" sz="2400">
                <a:latin typeface="Impact" pitchFamily="34" charset="0"/>
                <a:sym typeface="Impact" pitchFamily="34" charset="0"/>
              </a:rPr>
              <a:t>Macro-sociopolítico y filosófico en donde se ha planteado la inclusión social como un derecho que se realiza en la escuela</a:t>
            </a:r>
            <a:endParaRPr lang="es-E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95;p17"/>
          <p:cNvSpPr txBox="1">
            <a:spLocks noGrp="1"/>
          </p:cNvSpPr>
          <p:nvPr>
            <p:ph type="body" idx="2"/>
          </p:nvPr>
        </p:nvSpPr>
        <p:spPr>
          <a:xfrm>
            <a:off x="4572000" y="833438"/>
            <a:ext cx="4572000" cy="20970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22222"/>
              </a:buClr>
              <a:buFont typeface="Impact" pitchFamily="34" charset="0"/>
              <a:buChar char="➢"/>
            </a:pPr>
            <a:r>
              <a:rPr lang="es-AR" smtClean="0">
                <a:latin typeface="Arial" charset="0"/>
                <a:cs typeface="Arial" charset="0"/>
                <a:sym typeface="Impact" pitchFamily="34" charset="0"/>
              </a:rPr>
              <a:t>se da relevancia al vínculo afectivo como vehículo de la enseñanza, por un lado, y en todos los contextos la escuela parece ser siendo un espacio importante para la puesta en juego de las subjetividades juveniles</a:t>
            </a:r>
            <a:r>
              <a:rPr lang="es-ES" sz="1200" smtClean="0">
                <a:latin typeface="Arial" charset="0"/>
                <a:cs typeface="Arial" charset="0"/>
                <a:sym typeface="Impact" pitchFamily="34" charset="0"/>
              </a:rPr>
              <a:t> </a:t>
            </a:r>
          </a:p>
        </p:txBody>
      </p:sp>
      <p:sp>
        <p:nvSpPr>
          <p:cNvPr id="22533" name="Google Shape;62;p14"/>
          <p:cNvSpPr txBox="1">
            <a:spLocks noChangeArrowheads="1"/>
          </p:cNvSpPr>
          <p:nvPr/>
        </p:nvSpPr>
        <p:spPr bwMode="auto">
          <a:xfrm>
            <a:off x="5403850" y="0"/>
            <a:ext cx="33496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just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s-ES" sz="3600">
                <a:latin typeface="Impact" pitchFamily="34" charset="0"/>
                <a:sym typeface="Impact" pitchFamily="34" charset="0"/>
              </a:rPr>
              <a:t>Lo Transversal</a:t>
            </a:r>
            <a:endParaRPr lang="es-ES" sz="3600"/>
          </a:p>
        </p:txBody>
      </p:sp>
      <p:sp>
        <p:nvSpPr>
          <p:cNvPr id="22534" name="Google Shape;62;p14"/>
          <p:cNvSpPr txBox="1">
            <a:spLocks noChangeArrowheads="1"/>
          </p:cNvSpPr>
          <p:nvPr/>
        </p:nvSpPr>
        <p:spPr bwMode="auto">
          <a:xfrm>
            <a:off x="5286375" y="2801938"/>
            <a:ext cx="33496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s-ES" sz="3600">
                <a:latin typeface="Impact" pitchFamily="34" charset="0"/>
                <a:sym typeface="Impact" pitchFamily="34" charset="0"/>
              </a:rPr>
              <a:t>Lo Desigual</a:t>
            </a:r>
            <a:endParaRPr lang="es-ES" sz="3600"/>
          </a:p>
        </p:txBody>
      </p:sp>
      <p:sp>
        <p:nvSpPr>
          <p:cNvPr id="22535" name="Google Shape;95;p17"/>
          <p:cNvSpPr txBox="1">
            <a:spLocks/>
          </p:cNvSpPr>
          <p:nvPr/>
        </p:nvSpPr>
        <p:spPr bwMode="auto">
          <a:xfrm>
            <a:off x="4572000" y="3498850"/>
            <a:ext cx="4572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marL="457200" indent="-342900" algn="just">
              <a:lnSpc>
                <a:spcPct val="150000"/>
              </a:lnSpc>
              <a:buClr>
                <a:srgbClr val="222222"/>
              </a:buClr>
              <a:buSzPts val="1800"/>
              <a:buFont typeface="Impact" pitchFamily="34" charset="0"/>
              <a:buChar char="➢"/>
            </a:pPr>
            <a:r>
              <a:rPr lang="es-AR">
                <a:sym typeface="Impact" pitchFamily="34" charset="0"/>
              </a:rPr>
              <a:t>potencia de las prácticas por falta de recursos materiales, y las dinámicas de la comunicación pedagógica que se construyen</a:t>
            </a:r>
            <a:endParaRPr lang="es-ES">
              <a:sym typeface="Impac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100138" y="211138"/>
            <a:ext cx="7277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 Black"/>
              </a:rPr>
              <a:t>CONFIGURACIÓN CULTURAL</a:t>
            </a:r>
          </a:p>
        </p:txBody>
      </p:sp>
      <p:sp>
        <p:nvSpPr>
          <p:cNvPr id="29708" name="Google Shape;62;p14"/>
          <p:cNvSpPr txBox="1">
            <a:spLocks noChangeArrowheads="1"/>
          </p:cNvSpPr>
          <p:nvPr/>
        </p:nvSpPr>
        <p:spPr bwMode="auto">
          <a:xfrm>
            <a:off x="677863" y="950913"/>
            <a:ext cx="35147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s-ES" sz="2400">
                <a:latin typeface="Impact" pitchFamily="34" charset="0"/>
                <a:sym typeface="Impact" pitchFamily="34" charset="0"/>
              </a:rPr>
              <a:t>Regímenes de significación que se constituyen entre sujetos insertas en un contexto más amplio al que son permeables (Grimson, 2011)</a:t>
            </a:r>
            <a:endParaRPr lang="es-ES" sz="2000"/>
          </a:p>
        </p:txBody>
      </p:sp>
      <p:sp>
        <p:nvSpPr>
          <p:cNvPr id="29709" name="Google Shape;62;p14"/>
          <p:cNvSpPr txBox="1">
            <a:spLocks noChangeArrowheads="1"/>
          </p:cNvSpPr>
          <p:nvPr/>
        </p:nvSpPr>
        <p:spPr bwMode="auto">
          <a:xfrm>
            <a:off x="4767263" y="2949575"/>
            <a:ext cx="43767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s-ES" sz="2400">
                <a:latin typeface="Impact" pitchFamily="34" charset="0"/>
                <a:sym typeface="Impact" pitchFamily="34" charset="0"/>
              </a:rPr>
              <a:t>Sentido de la escolaridad para los jóvenes = se actualiza en la significatividad de los aprendizajes</a:t>
            </a:r>
            <a:endParaRPr lang="es-ES" sz="2000"/>
          </a:p>
        </p:txBody>
      </p:sp>
      <p:pic>
        <p:nvPicPr>
          <p:cNvPr id="29710" name="Picture 14" descr="IMG-20181001-WA0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75" y="923925"/>
            <a:ext cx="2952750" cy="221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5024450" y="216375"/>
            <a:ext cx="3583769" cy="7020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Impact"/>
                <a:ea typeface="Arial"/>
                <a:cs typeface="Arial"/>
                <a:sym typeface="Arial"/>
              </a:rPr>
              <a:t>Valoración del vínculo</a:t>
            </a:r>
          </a:p>
        </p:txBody>
      </p:sp>
      <p:sp>
        <p:nvSpPr>
          <p:cNvPr id="103" name="Google Shape;103;p18"/>
          <p:cNvSpPr/>
          <p:nvPr/>
        </p:nvSpPr>
        <p:spPr>
          <a:xfrm>
            <a:off x="297650" y="828950"/>
            <a:ext cx="4274354" cy="702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Impact"/>
                <a:ea typeface="Arial"/>
                <a:cs typeface="Arial"/>
                <a:sym typeface="Arial"/>
              </a:rPr>
              <a:t>Posibilidad de ascenso social</a:t>
            </a:r>
          </a:p>
        </p:txBody>
      </p:sp>
      <p:sp>
        <p:nvSpPr>
          <p:cNvPr id="104" name="Google Shape;104;p18"/>
          <p:cNvSpPr/>
          <p:nvPr/>
        </p:nvSpPr>
        <p:spPr>
          <a:xfrm>
            <a:off x="4814695" y="1789600"/>
            <a:ext cx="4274360" cy="696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Impact"/>
                <a:ea typeface="Arial"/>
                <a:cs typeface="Arial"/>
                <a:sym typeface="Arial"/>
              </a:rPr>
              <a:t>Hacer práctico y entorno</a:t>
            </a:r>
          </a:p>
        </p:txBody>
      </p:sp>
      <p:sp>
        <p:nvSpPr>
          <p:cNvPr id="106" name="Google Shape;106;p18"/>
          <p:cNvSpPr/>
          <p:nvPr/>
        </p:nvSpPr>
        <p:spPr>
          <a:xfrm>
            <a:off x="1143000" y="4024302"/>
            <a:ext cx="6857997" cy="9525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kern="0"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Impact"/>
                <a:ea typeface="Arial"/>
                <a:cs typeface="Arial"/>
                <a:sym typeface="Arial"/>
              </a:rPr>
              <a:t>APRENDIZAJE SIGNIFICATIVO</a:t>
            </a: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138113" y="2571750"/>
            <a:ext cx="3732212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 Black"/>
              </a:rPr>
              <a:t>sentirse protagonistas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150</Words>
  <Application>Microsoft Office PowerPoint</Application>
  <PresentationFormat>Presentación en pantalla (16:9)</PresentationFormat>
  <Paragraphs>11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Impact</vt:lpstr>
      <vt:lpstr>Simple Light</vt:lpstr>
      <vt:lpstr>Simple Light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5</cp:revision>
  <dcterms:modified xsi:type="dcterms:W3CDTF">2019-12-05T01:33:24Z</dcterms:modified>
</cp:coreProperties>
</file>